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8" r:id="rId3"/>
    <p:sldId id="259" r:id="rId4"/>
    <p:sldId id="260" r:id="rId5"/>
    <p:sldId id="265" r:id="rId6"/>
    <p:sldId id="271" r:id="rId7"/>
    <p:sldId id="264" r:id="rId8"/>
    <p:sldId id="266" r:id="rId9"/>
    <p:sldId id="262" r:id="rId10"/>
    <p:sldId id="263" r:id="rId11"/>
    <p:sldId id="267" r:id="rId12"/>
    <p:sldId id="268" r:id="rId13"/>
    <p:sldId id="269" r:id="rId14"/>
    <p:sldId id="270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BC9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8" d="100"/>
          <a:sy n="68" d="100"/>
        </p:scale>
        <p:origin x="84" y="1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44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2/25/2020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2/25/2020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2/25/2020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2/25/2020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2/25/2020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2/25/2020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2/25/2020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2/25/2020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2/25/2020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2/25/2020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2/25/2020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2/25/2020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5" Type="http://schemas.openxmlformats.org/officeDocument/2006/relationships/image" Target="../media/image8.PNG"/><Relationship Id="rId4" Type="http://schemas.openxmlformats.org/officeDocument/2006/relationships/image" Target="../media/image7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photo, sign, sitting, many&#10;&#10;Description automatically generated">
            <a:extLst>
              <a:ext uri="{FF2B5EF4-FFF2-40B4-BE49-F238E27FC236}">
                <a16:creationId xmlns:a16="http://schemas.microsoft.com/office/drawing/2014/main" id="{1CC6A193-12FB-45AA-89C9-80FB550AE1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222" b="9763"/>
          <a:stretch/>
        </p:blipFill>
        <p:spPr>
          <a:xfrm>
            <a:off x="20" y="10"/>
            <a:ext cx="12191980" cy="68593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310B1DD0-264A-47E3-A16A-C87AFA51E6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-258" y="0"/>
            <a:ext cx="12192000" cy="6858000"/>
          </a:xfrm>
          <a:prstGeom prst="rect">
            <a:avLst/>
          </a:prstGeom>
          <a:gradFill flip="none" rotWithShape="1">
            <a:gsLst>
              <a:gs pos="20000">
                <a:schemeClr val="tx2">
                  <a:alpha val="70000"/>
                </a:schemeClr>
              </a:gs>
              <a:gs pos="10000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Freeform 6">
            <a:extLst>
              <a:ext uri="{FF2B5EF4-FFF2-40B4-BE49-F238E27FC236}">
                <a16:creationId xmlns:a16="http://schemas.microsoft.com/office/drawing/2014/main" id="{69C1BB7B-F21E-41A2-B30C-D8507B960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52858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1" name="Freeform 6">
            <a:extLst>
              <a:ext uri="{FF2B5EF4-FFF2-40B4-BE49-F238E27FC236}">
                <a16:creationId xmlns:a16="http://schemas.microsoft.com/office/drawing/2014/main" id="{DF6D7DDE-F8A1-4105-9729-F9EB5F81A3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5BAE47-3E67-4D34-B894-37D15DABF5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Dr  House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4E0F6870-A454-4363-B4F6-912824CDB6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chemeClr val="bg2"/>
                </a:solidFill>
              </a:rPr>
              <a:t>MY FAVOURITE TV  SHOW CHARACTOR</a:t>
            </a:r>
          </a:p>
        </p:txBody>
      </p:sp>
    </p:spTree>
    <p:extLst>
      <p:ext uri="{BB962C8B-B14F-4D97-AF65-F5344CB8AC3E}">
        <p14:creationId xmlns:p14="http://schemas.microsoft.com/office/powerpoint/2010/main" val="21937539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4F4F005-09AC-4323-8E17-2CE2B19D0A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4" b="8663"/>
          <a:stretch/>
        </p:blipFill>
        <p:spPr>
          <a:xfrm>
            <a:off x="1053924" y="3869657"/>
            <a:ext cx="3292524" cy="1691534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4BDCD00-BA97-40D8-93CD-0A9CA931BE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02080" y="3429000"/>
            <a:ext cx="2636520" cy="0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89E7D60-A49E-4742-9320-95AFD69346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" b="8504"/>
          <a:stretch/>
        </p:blipFill>
        <p:spPr>
          <a:xfrm>
            <a:off x="1067423" y="1300694"/>
            <a:ext cx="3279025" cy="1687649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D631E40-F51C-4828-B23B-DF90351329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F76BE311-0A99-4B56-A458-4D39DAB1E83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" b="8504"/>
          <a:stretch/>
        </p:blipFill>
        <p:spPr>
          <a:xfrm>
            <a:off x="4886676" y="1834386"/>
            <a:ext cx="6184580" cy="3183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785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23C65-AE36-413B-8DA1-5ED1D8D491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0650" y="685800"/>
            <a:ext cx="6176775" cy="1485900"/>
          </a:xfrm>
        </p:spPr>
        <p:txBody>
          <a:bodyPr>
            <a:normAutofit/>
          </a:bodyPr>
          <a:lstStyle/>
          <a:p>
            <a:r>
              <a:rPr lang="en-US" dirty="0"/>
              <a:t>3.KEEPING AN OPEN MIND</a:t>
            </a:r>
          </a:p>
        </p:txBody>
      </p:sp>
      <p:pic>
        <p:nvPicPr>
          <p:cNvPr id="7" name="Picture 6" descr="A picture containing man, holding, table&#10;&#10;Description automatically generated">
            <a:extLst>
              <a:ext uri="{FF2B5EF4-FFF2-40B4-BE49-F238E27FC236}">
                <a16:creationId xmlns:a16="http://schemas.microsoft.com/office/drawing/2014/main" id="{13A3AB32-2D67-448A-88D1-8C8B40573C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2" b="10474"/>
          <a:stretch/>
        </p:blipFill>
        <p:spPr>
          <a:xfrm>
            <a:off x="8055599" y="587782"/>
            <a:ext cx="3217333" cy="1652907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F3F946-DD45-4704-A22C-948CFFEACE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0649" y="2286000"/>
            <a:ext cx="6176776" cy="358140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“</a:t>
            </a:r>
            <a:r>
              <a:rPr lang="en-US" b="1" dirty="0"/>
              <a:t>YOU MAY BE WRONG</a:t>
            </a:r>
            <a:r>
              <a:rPr lang="en-US" dirty="0"/>
              <a:t>”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Don’t eliminate possible conclusions.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Don’t jump to conclusions</a:t>
            </a:r>
          </a:p>
          <a:p>
            <a:endParaRPr lang="en-US" dirty="0"/>
          </a:p>
        </p:txBody>
      </p:sp>
      <p:pic>
        <p:nvPicPr>
          <p:cNvPr id="5" name="Picture 4" descr="A picture containing food, man&#10;&#10;Description automatically generated">
            <a:extLst>
              <a:ext uri="{FF2B5EF4-FFF2-40B4-BE49-F238E27FC236}">
                <a16:creationId xmlns:a16="http://schemas.microsoft.com/office/drawing/2014/main" id="{B8CFD250-04FC-4DDE-BEF9-AC0B4ED6BB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" b="8385"/>
          <a:stretch/>
        </p:blipFill>
        <p:spPr>
          <a:xfrm>
            <a:off x="8061437" y="2401556"/>
            <a:ext cx="3211495" cy="1652907"/>
          </a:xfrm>
          <a:prstGeom prst="rect">
            <a:avLst/>
          </a:prstGeom>
        </p:spPr>
      </p:pic>
      <p:pic>
        <p:nvPicPr>
          <p:cNvPr id="9" name="Picture 8" descr="A screenshot of a person&#10;&#10;Description automatically generated">
            <a:extLst>
              <a:ext uri="{FF2B5EF4-FFF2-40B4-BE49-F238E27FC236}">
                <a16:creationId xmlns:a16="http://schemas.microsoft.com/office/drawing/2014/main" id="{2535A4DD-6BEC-4B53-887C-CE10B91A27A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97" r="6" b="30483"/>
          <a:stretch/>
        </p:blipFill>
        <p:spPr>
          <a:xfrm>
            <a:off x="8061437" y="4215330"/>
            <a:ext cx="3211495" cy="1652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2681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6FBB71-42C6-44CE-AA0A-2FC9B6EC0E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SPEAK YOUR MIND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5671F59-D219-4F88-BB37-2CA75C0731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5923" r="26980"/>
          <a:stretch/>
        </p:blipFill>
        <p:spPr>
          <a:xfrm>
            <a:off x="2666068" y="1991833"/>
            <a:ext cx="7374198" cy="3832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8479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7C6733-9DF5-4E79-9FD5-A5648FD33B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LEARN FROM YOUR MISTAKES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AD2568-9AC1-4A62-BA5C-AC32CBC0F9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1638300"/>
            <a:ext cx="9601200" cy="3581400"/>
          </a:xfrm>
        </p:spPr>
        <p:txBody>
          <a:bodyPr/>
          <a:lstStyle/>
          <a:p>
            <a:r>
              <a:rPr lang="en-US" dirty="0"/>
              <a:t>Only improve from trail and error. It takes lot of experience.</a:t>
            </a:r>
          </a:p>
          <a:p>
            <a:r>
              <a:rPr lang="en-US" dirty="0"/>
              <a:t>Don’t ignore your mistakes.</a:t>
            </a:r>
          </a:p>
          <a:p>
            <a:pPr lvl="1"/>
            <a:r>
              <a:rPr lang="en-US" dirty="0"/>
              <a:t>Find out Why?</a:t>
            </a:r>
          </a:p>
          <a:p>
            <a:pPr lvl="1"/>
            <a:r>
              <a:rPr lang="en-US" dirty="0"/>
              <a:t>Write down  the reasons.</a:t>
            </a:r>
          </a:p>
          <a:p>
            <a:pPr lvl="1"/>
            <a:r>
              <a:rPr lang="en-US" dirty="0"/>
              <a:t>Learn to improve.</a:t>
            </a:r>
          </a:p>
          <a:p>
            <a:r>
              <a:rPr lang="en-US" dirty="0"/>
              <a:t>Mistakes are chance to learn.</a:t>
            </a:r>
          </a:p>
        </p:txBody>
      </p:sp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4FAAB3E0-6A61-4721-AD6D-437CB20F96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9896" y="2270686"/>
            <a:ext cx="5658679" cy="4096204"/>
          </a:xfrm>
          <a:prstGeom prst="rect">
            <a:avLst/>
          </a:prstGeom>
          <a:ln>
            <a:noFill/>
          </a:ln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3533468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erson in a black shirt&#10;&#10;Description automatically generated">
            <a:extLst>
              <a:ext uri="{FF2B5EF4-FFF2-40B4-BE49-F238E27FC236}">
                <a16:creationId xmlns:a16="http://schemas.microsoft.com/office/drawing/2014/main" id="{5FAC9B8D-449B-4C6D-AED7-ACA104F0B1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9977"/>
          <a:stretch/>
        </p:blipFill>
        <p:spPr>
          <a:xfrm>
            <a:off x="3348" y="10"/>
            <a:ext cx="12188652" cy="685799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BC46CD03-D076-40A3-9AA4-2B7BB288B1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58" y="0"/>
            <a:ext cx="12192000" cy="6858000"/>
          </a:xfrm>
          <a:prstGeom prst="rect">
            <a:avLst/>
          </a:prstGeom>
          <a:gradFill flip="none" rotWithShape="1">
            <a:gsLst>
              <a:gs pos="30000">
                <a:schemeClr val="bg2">
                  <a:alpha val="75000"/>
                </a:schemeClr>
              </a:gs>
              <a:gs pos="100000">
                <a:schemeClr val="bg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8D28697-83F7-4C09-A9B2-6CAA588556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FA47B95A-0200-408F-B909-C57E315031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7551" y="2752725"/>
            <a:ext cx="6438900" cy="13525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5400" i="1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11365291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Group 86">
            <a:extLst>
              <a:ext uri="{FF2B5EF4-FFF2-40B4-BE49-F238E27FC236}">
                <a16:creationId xmlns:a16="http://schemas.microsoft.com/office/drawing/2014/main" id="{9D9D6BF1-DFF2-4526-9D13-BF339D8C41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88" name="Freeform 6">
              <a:extLst>
                <a:ext uri="{FF2B5EF4-FFF2-40B4-BE49-F238E27FC236}">
                  <a16:creationId xmlns:a16="http://schemas.microsoft.com/office/drawing/2014/main" id="{A54D4DB6-FB18-4CAE-8905-E0053C9256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89" name="Freeform 6">
              <a:extLst>
                <a:ext uri="{FF2B5EF4-FFF2-40B4-BE49-F238E27FC236}">
                  <a16:creationId xmlns:a16="http://schemas.microsoft.com/office/drawing/2014/main" id="{1DBD6488-9429-4FFA-8AE8-C4022C39B0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pic>
        <p:nvPicPr>
          <p:cNvPr id="6" name="Picture 5" descr="A person wearing a suit and tie looking at the camera&#10;&#10;Description automatically generated">
            <a:extLst>
              <a:ext uri="{FF2B5EF4-FFF2-40B4-BE49-F238E27FC236}">
                <a16:creationId xmlns:a16="http://schemas.microsoft.com/office/drawing/2014/main" id="{3E29DBB2-297D-4316-AFCD-8BC0D860A59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grayscl/>
            <a:alphaModFix/>
          </a:blip>
          <a:srcRect l="19" r="1" b="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91" name="Rectangle 90">
            <a:extLst>
              <a:ext uri="{FF2B5EF4-FFF2-40B4-BE49-F238E27FC236}">
                <a16:creationId xmlns:a16="http://schemas.microsoft.com/office/drawing/2014/main" id="{334BA972-C640-4E2E-B1AC-162A1ABA4C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58" y="0"/>
            <a:ext cx="12192000" cy="6858000"/>
          </a:xfrm>
          <a:prstGeom prst="rect">
            <a:avLst/>
          </a:prstGeom>
          <a:gradFill flip="none" rotWithShape="1">
            <a:gsLst>
              <a:gs pos="30000">
                <a:schemeClr val="bg2">
                  <a:alpha val="75000"/>
                </a:schemeClr>
              </a:gs>
              <a:gs pos="100000">
                <a:schemeClr val="bg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Freeform 6">
            <a:extLst>
              <a:ext uri="{FF2B5EF4-FFF2-40B4-BE49-F238E27FC236}">
                <a16:creationId xmlns:a16="http://schemas.microsoft.com/office/drawing/2014/main" id="{AB4EBAB6-4362-4DD4-B97E-6707AFA570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52858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95" name="Freeform 6">
            <a:extLst>
              <a:ext uri="{FF2B5EF4-FFF2-40B4-BE49-F238E27FC236}">
                <a16:creationId xmlns:a16="http://schemas.microsoft.com/office/drawing/2014/main" id="{2FA5E0A6-4D2A-405F-AA56-A8E5978342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8B4C13-30B2-408A-89F6-7F66DF0807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1617" y="3261240"/>
            <a:ext cx="8361229" cy="2098226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2300" b="1" cap="all" dirty="0"/>
              <a:t>“It's a basic truth of the human condition that </a:t>
            </a:r>
            <a:br>
              <a:rPr lang="en-US" sz="2300" b="1" cap="all" dirty="0"/>
            </a:br>
            <a:br>
              <a:rPr lang="en-US" sz="2300" b="1" cap="all" dirty="0"/>
            </a:br>
            <a:r>
              <a:rPr lang="en-US" sz="6000" b="1" cap="all" dirty="0"/>
              <a:t>everybody lies. </a:t>
            </a:r>
            <a:br>
              <a:rPr lang="en-US" sz="2300" b="1" cap="all" dirty="0"/>
            </a:br>
            <a:br>
              <a:rPr lang="en-US" sz="2300" b="1" cap="all" dirty="0"/>
            </a:br>
            <a:r>
              <a:rPr lang="en-US" sz="2300" b="1" cap="all" dirty="0"/>
              <a:t>The only variable is about what.”</a:t>
            </a:r>
          </a:p>
        </p:txBody>
      </p:sp>
    </p:spTree>
    <p:extLst>
      <p:ext uri="{BB962C8B-B14F-4D97-AF65-F5344CB8AC3E}">
        <p14:creationId xmlns:p14="http://schemas.microsoft.com/office/powerpoint/2010/main" val="25213292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roup 48">
            <a:extLst>
              <a:ext uri="{FF2B5EF4-FFF2-40B4-BE49-F238E27FC236}">
                <a16:creationId xmlns:a16="http://schemas.microsoft.com/office/drawing/2014/main" id="{449BC34D-9C23-4D6D-8213-1F471AF85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50" name="Freeform 6">
              <a:extLst>
                <a:ext uri="{FF2B5EF4-FFF2-40B4-BE49-F238E27FC236}">
                  <a16:creationId xmlns:a16="http://schemas.microsoft.com/office/drawing/2014/main" id="{FA0F5D6C-5025-4D7E-82DD-C2C6FDA1E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51" name="Freeform 6">
              <a:extLst>
                <a:ext uri="{FF2B5EF4-FFF2-40B4-BE49-F238E27FC236}">
                  <a16:creationId xmlns:a16="http://schemas.microsoft.com/office/drawing/2014/main" id="{E2AF2C17-4AB4-4402-B84B-129EF95D16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53" name="Rectangle 52">
            <a:extLst>
              <a:ext uri="{FF2B5EF4-FFF2-40B4-BE49-F238E27FC236}">
                <a16:creationId xmlns:a16="http://schemas.microsoft.com/office/drawing/2014/main" id="{1F9A0C1C-8ABC-401B-8FE9-AC9327C4C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837219-A472-4435-BB29-32547616AE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4186" y="634028"/>
            <a:ext cx="3355942" cy="373283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200" cap="all"/>
              <a:t>Dr. House MD</a:t>
            </a:r>
            <a:br>
              <a:rPr lang="en-US" sz="4200" cap="all"/>
            </a:br>
            <a:br>
              <a:rPr lang="en-US" sz="4200" cap="all"/>
            </a:br>
            <a:r>
              <a:rPr lang="en-US" sz="4200" cap="all"/>
              <a:t>The </a:t>
            </a:r>
            <a:br>
              <a:rPr lang="en-US" sz="4200" cap="all"/>
            </a:br>
            <a:r>
              <a:rPr lang="en-US" sz="4200" cap="all"/>
              <a:t>Genius Doctor</a:t>
            </a:r>
          </a:p>
        </p:txBody>
      </p:sp>
      <p:sp>
        <p:nvSpPr>
          <p:cNvPr id="55" name="Freeform 6">
            <a:extLst>
              <a:ext uri="{FF2B5EF4-FFF2-40B4-BE49-F238E27FC236}">
                <a16:creationId xmlns:a16="http://schemas.microsoft.com/office/drawing/2014/main" id="{BA5783C3-2F96-40A7-A24F-30CB07AA3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649163" y="634028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57" name="Freeform 6">
            <a:extLst>
              <a:ext uri="{FF2B5EF4-FFF2-40B4-BE49-F238E27FC236}">
                <a16:creationId xmlns:a16="http://schemas.microsoft.com/office/drawing/2014/main" id="{A9D08DBA-0326-4C4E-ACFB-576F3ABDD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94670" y="2016617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4" name="Content Placeholder 3" descr="A person sitting at a desk looking at a computer&#10;&#10;Description automatically generated">
            <a:extLst>
              <a:ext uri="{FF2B5EF4-FFF2-40B4-BE49-F238E27FC236}">
                <a16:creationId xmlns:a16="http://schemas.microsoft.com/office/drawing/2014/main" id="{A599C524-C024-4732-AF2D-C83FFE3173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6550" b="3300"/>
          <a:stretch/>
        </p:blipFill>
        <p:spPr>
          <a:xfrm>
            <a:off x="1379022" y="1611858"/>
            <a:ext cx="5809327" cy="3944881"/>
          </a:xfrm>
          <a:prstGeom prst="rect">
            <a:avLst/>
          </a:prstGeom>
          <a:effectLst>
            <a:softEdge rad="317500"/>
          </a:effectLst>
        </p:spPr>
      </p:pic>
    </p:spTree>
    <p:extLst>
      <p:ext uri="{BB962C8B-B14F-4D97-AF65-F5344CB8AC3E}">
        <p14:creationId xmlns:p14="http://schemas.microsoft.com/office/powerpoint/2010/main" val="16153857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9">
            <a:extLst>
              <a:ext uri="{FF2B5EF4-FFF2-40B4-BE49-F238E27FC236}">
                <a16:creationId xmlns:a16="http://schemas.microsoft.com/office/drawing/2014/main" id="{449BC34D-9C23-4D6D-8213-1F471AF85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FA0F5D6C-5025-4D7E-82DD-C2C6FDA1E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E2AF2C17-4AB4-4402-B84B-129EF95D16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21" name="Rectangle 13">
            <a:extLst>
              <a:ext uri="{FF2B5EF4-FFF2-40B4-BE49-F238E27FC236}">
                <a16:creationId xmlns:a16="http://schemas.microsoft.com/office/drawing/2014/main" id="{1F9A0C1C-8ABC-401B-8FE9-AC9327C4C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6C46CC-F3C9-42C1-9353-E41DD90E9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4186" y="634028"/>
            <a:ext cx="3355942" cy="373283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200" cap="all" dirty="0"/>
              <a:t>Diagnostics Team Of House MD</a:t>
            </a:r>
          </a:p>
        </p:txBody>
      </p:sp>
      <p:sp>
        <p:nvSpPr>
          <p:cNvPr id="22" name="Freeform 6">
            <a:extLst>
              <a:ext uri="{FF2B5EF4-FFF2-40B4-BE49-F238E27FC236}">
                <a16:creationId xmlns:a16="http://schemas.microsoft.com/office/drawing/2014/main" id="{BA5783C3-2F96-40A7-A24F-30CB07AA3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649163" y="634028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3" name="Freeform 6">
            <a:extLst>
              <a:ext uri="{FF2B5EF4-FFF2-40B4-BE49-F238E27FC236}">
                <a16:creationId xmlns:a16="http://schemas.microsoft.com/office/drawing/2014/main" id="{A9D08DBA-0326-4C4E-ACFB-576F3ABDD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94670" y="2016617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5" name="Content Placeholder 4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5F61EDF2-81DB-40C7-B863-E55C547757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9023" y="1632757"/>
            <a:ext cx="5659222" cy="3791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0322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A3738D-6FCA-46B3-886A-B53FFCB3A5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BEING AN EXTRODINARY DOCTOR</a:t>
            </a:r>
          </a:p>
        </p:txBody>
      </p:sp>
      <p:pic>
        <p:nvPicPr>
          <p:cNvPr id="5" name="Content Placeholder 4" descr="A person holding a guitar&#10;&#10;Description automatically generated">
            <a:extLst>
              <a:ext uri="{FF2B5EF4-FFF2-40B4-BE49-F238E27FC236}">
                <a16:creationId xmlns:a16="http://schemas.microsoft.com/office/drawing/2014/main" id="{A63A603B-3321-4102-9989-3E1BC73A35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07052" y="4184796"/>
            <a:ext cx="3840479" cy="2131791"/>
          </a:xfrm>
        </p:spPr>
      </p:pic>
      <p:pic>
        <p:nvPicPr>
          <p:cNvPr id="7" name="Picture 6" descr="A dining room table in front of a window&#10;&#10;Description automatically generated">
            <a:extLst>
              <a:ext uri="{FF2B5EF4-FFF2-40B4-BE49-F238E27FC236}">
                <a16:creationId xmlns:a16="http://schemas.microsoft.com/office/drawing/2014/main" id="{CAFE8610-D3D0-44E4-950A-7FEB63842E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0967" y="1584315"/>
            <a:ext cx="3532650" cy="2350110"/>
          </a:xfrm>
          <a:prstGeom prst="rect">
            <a:avLst/>
          </a:prstGeom>
        </p:spPr>
      </p:pic>
      <p:pic>
        <p:nvPicPr>
          <p:cNvPr id="9" name="Picture 8" descr="A picture containing person, indoor, bed, man&#10;&#10;Description automatically generated">
            <a:extLst>
              <a:ext uri="{FF2B5EF4-FFF2-40B4-BE49-F238E27FC236}">
                <a16:creationId xmlns:a16="http://schemas.microsoft.com/office/drawing/2014/main" id="{B1F36A88-DB59-4DD0-B117-D5F8206E0D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8715" y="1737148"/>
            <a:ext cx="3513549" cy="2044444"/>
          </a:xfrm>
          <a:prstGeom prst="rect">
            <a:avLst/>
          </a:prstGeom>
        </p:spPr>
      </p:pic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21F2F502-651C-434D-8A74-B7127F083C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85149" y="1428750"/>
            <a:ext cx="1034230" cy="94976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0E2FC04-5414-4410-9587-249004C083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88715" y="4053745"/>
            <a:ext cx="3513549" cy="2262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0699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8C89EA62-F38E-4285-A105-C5E1BD3600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2CF6E46A-CCCD-4728-B011-E147B2362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2E2C684B-30C9-4689-A529-EBF1B8ADB2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C2B4A13-0632-456F-A66A-2D0CDB9D30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1568A552-34C4-41D2-A36B-9E86EC569E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H="1">
            <a:off x="1730653" y="-921117"/>
            <a:ext cx="1756584" cy="4408488"/>
          </a:xfrm>
          <a:custGeom>
            <a:avLst/>
            <a:gdLst>
              <a:gd name="connsiteX0" fmla="*/ 1756584 w 1756584"/>
              <a:gd name="connsiteY0" fmla="*/ 4408488 h 4408488"/>
              <a:gd name="connsiteX1" fmla="*/ 1756584 w 1756584"/>
              <a:gd name="connsiteY1" fmla="*/ 0 h 4408488"/>
              <a:gd name="connsiteX2" fmla="*/ 1350810 w 1756584"/>
              <a:gd name="connsiteY2" fmla="*/ 0 h 4408488"/>
              <a:gd name="connsiteX3" fmla="*/ 1350810 w 1756584"/>
              <a:gd name="connsiteY3" fmla="*/ 4024068 h 4408488"/>
              <a:gd name="connsiteX4" fmla="*/ 0 w 1756584"/>
              <a:gd name="connsiteY4" fmla="*/ 4023445 h 4408488"/>
              <a:gd name="connsiteX5" fmla="*/ 0 w 1756584"/>
              <a:gd name="connsiteY5" fmla="*/ 4408488 h 4408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56584" h="4408488">
                <a:moveTo>
                  <a:pt x="1756584" y="4408488"/>
                </a:moveTo>
                <a:lnTo>
                  <a:pt x="1756584" y="0"/>
                </a:lnTo>
                <a:lnTo>
                  <a:pt x="1350810" y="0"/>
                </a:lnTo>
                <a:lnTo>
                  <a:pt x="1350810" y="4024068"/>
                </a:lnTo>
                <a:lnTo>
                  <a:pt x="0" y="4023445"/>
                </a:lnTo>
                <a:lnTo>
                  <a:pt x="0" y="4408488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B8BE655E-142C-41C9-895E-54D55EDDAF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V="1">
            <a:off x="8673443" y="2182330"/>
            <a:ext cx="1755930" cy="4408488"/>
          </a:xfrm>
          <a:custGeom>
            <a:avLst/>
            <a:gdLst>
              <a:gd name="connsiteX0" fmla="*/ 0 w 1755930"/>
              <a:gd name="connsiteY0" fmla="*/ 4023420 h 4408488"/>
              <a:gd name="connsiteX1" fmla="*/ 1 w 1755930"/>
              <a:gd name="connsiteY1" fmla="*/ 4408488 h 4408488"/>
              <a:gd name="connsiteX2" fmla="*/ 1755930 w 1755930"/>
              <a:gd name="connsiteY2" fmla="*/ 4408488 h 4408488"/>
              <a:gd name="connsiteX3" fmla="*/ 1755930 w 1755930"/>
              <a:gd name="connsiteY3" fmla="*/ 0 h 4408488"/>
              <a:gd name="connsiteX4" fmla="*/ 1350156 w 1755930"/>
              <a:gd name="connsiteY4" fmla="*/ 0 h 4408488"/>
              <a:gd name="connsiteX5" fmla="*/ 1350156 w 1755930"/>
              <a:gd name="connsiteY5" fmla="*/ 4023628 h 4408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55930" h="4408488">
                <a:moveTo>
                  <a:pt x="0" y="4023420"/>
                </a:moveTo>
                <a:lnTo>
                  <a:pt x="1" y="4408488"/>
                </a:lnTo>
                <a:lnTo>
                  <a:pt x="1755930" y="4408488"/>
                </a:lnTo>
                <a:lnTo>
                  <a:pt x="1755930" y="0"/>
                </a:lnTo>
                <a:lnTo>
                  <a:pt x="1350156" y="0"/>
                </a:lnTo>
                <a:lnTo>
                  <a:pt x="1350156" y="4023628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32EA80-726C-4ED9-881E-03B13BA5E5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006" y="1086143"/>
            <a:ext cx="9969910" cy="354044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br>
              <a:rPr lang="en-US" sz="5000" cap="all" dirty="0"/>
            </a:br>
            <a:r>
              <a:rPr lang="en-US" sz="5000" b="1" cap="all" dirty="0"/>
              <a:t>WHAT WE CAN LEARN FROM HIM?</a:t>
            </a:r>
            <a:br>
              <a:rPr lang="en-US" sz="5000" cap="all" dirty="0"/>
            </a:br>
            <a:br>
              <a:rPr lang="en-US" sz="5000" cap="all" dirty="0"/>
            </a:br>
            <a:endParaRPr lang="en-US" sz="5000" cap="all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98CC593-9FF4-46EF-81AE-2D26922F15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6453386"/>
            <a:ext cx="12191998" cy="40461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95931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FA860C-E0B8-4B70-A518-AD6FFAACC4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580" y="685800"/>
            <a:ext cx="4495788" cy="1485900"/>
          </a:xfrm>
        </p:spPr>
        <p:txBody>
          <a:bodyPr vert="horz" lIns="91440" tIns="45720" rIns="91440" bIns="45720" rtlCol="0">
            <a:norm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cap="all" dirty="0"/>
              <a:t>KNOWLEDGE BASE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11E35FE5-AA3A-4563-9F2F-D8373CB245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8579" y="2286000"/>
            <a:ext cx="4495788" cy="3886200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Improving your knowledge will strengthen your conclusions.</a:t>
            </a:r>
          </a:p>
        </p:txBody>
      </p:sp>
      <p:pic>
        <p:nvPicPr>
          <p:cNvPr id="9" name="Picture 8" descr="Two people sitting on a bench&#10;&#10;Description automatically generated">
            <a:extLst>
              <a:ext uri="{FF2B5EF4-FFF2-40B4-BE49-F238E27FC236}">
                <a16:creationId xmlns:a16="http://schemas.microsoft.com/office/drawing/2014/main" id="{F1D4FEC9-20FB-4E22-9120-9CE8BD7114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3" b="18335"/>
          <a:stretch/>
        </p:blipFill>
        <p:spPr>
          <a:xfrm>
            <a:off x="6102096" y="4212707"/>
            <a:ext cx="3044952" cy="2645294"/>
          </a:xfrm>
          <a:prstGeom prst="rect">
            <a:avLst/>
          </a:prstGeom>
        </p:spPr>
      </p:pic>
      <p:pic>
        <p:nvPicPr>
          <p:cNvPr id="5" name="Content Placeholder 4" descr="A person sitting in front of a window&#10;&#10;Description automatically generated">
            <a:extLst>
              <a:ext uri="{FF2B5EF4-FFF2-40B4-BE49-F238E27FC236}">
                <a16:creationId xmlns:a16="http://schemas.microsoft.com/office/drawing/2014/main" id="{554DF0B6-43CC-4FEB-8D15-622E184C4A4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312" r="-3" b="-3"/>
          <a:stretch/>
        </p:blipFill>
        <p:spPr>
          <a:xfrm>
            <a:off x="9147049" y="4203287"/>
            <a:ext cx="3044952" cy="2654714"/>
          </a:xfrm>
          <a:prstGeom prst="rect">
            <a:avLst/>
          </a:prstGeom>
        </p:spPr>
      </p:pic>
      <p:pic>
        <p:nvPicPr>
          <p:cNvPr id="7" name="Picture 6" descr="A person sitting in a room&#10;&#10;Description automatically generated">
            <a:extLst>
              <a:ext uri="{FF2B5EF4-FFF2-40B4-BE49-F238E27FC236}">
                <a16:creationId xmlns:a16="http://schemas.microsoft.com/office/drawing/2014/main" id="{007F2E09-2050-4B30-9E44-194AFC71D26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2594" r="-3" b="19093"/>
          <a:stretch/>
        </p:blipFill>
        <p:spPr>
          <a:xfrm>
            <a:off x="6102096" y="14078"/>
            <a:ext cx="6089904" cy="4212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6297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02C41B-5256-4476-8541-4577F1F1D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REASONING BACKWARDS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F483B0-411C-4413-A874-D161C85445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500" t="31658" b="52411"/>
          <a:stretch/>
        </p:blipFill>
        <p:spPr>
          <a:xfrm>
            <a:off x="2028209" y="4582217"/>
            <a:ext cx="7757898" cy="97182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491E62E-3CFA-4BF0-B098-8FC445611C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154" t="14427" b="68342"/>
          <a:stretch/>
        </p:blipFill>
        <p:spPr>
          <a:xfrm>
            <a:off x="1731986" y="2069031"/>
            <a:ext cx="7809327" cy="97182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  <p:sp>
        <p:nvSpPr>
          <p:cNvPr id="18" name="Multiplication Sign 17">
            <a:extLst>
              <a:ext uri="{FF2B5EF4-FFF2-40B4-BE49-F238E27FC236}">
                <a16:creationId xmlns:a16="http://schemas.microsoft.com/office/drawing/2014/main" id="{B89CF2FC-2D0C-4360-8358-4D6E200595B4}"/>
              </a:ext>
            </a:extLst>
          </p:cNvPr>
          <p:cNvSpPr/>
          <p:nvPr/>
        </p:nvSpPr>
        <p:spPr>
          <a:xfrm>
            <a:off x="3958103" y="676190"/>
            <a:ext cx="3357091" cy="3830932"/>
          </a:xfrm>
          <a:prstGeom prst="mathMultiply">
            <a:avLst/>
          </a:prstGeom>
          <a:solidFill>
            <a:srgbClr val="FF0000"/>
          </a:solidFill>
          <a:ln>
            <a:noFill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1713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B182BD-C998-4C1A-BD10-888F49E30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FOR REASONING BACKWARD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A7668DD-BBAE-4109-90B0-33831FFE83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19475" y="1615109"/>
            <a:ext cx="8105450" cy="455709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E7B7081-1CD9-4BBA-AF76-30DF8B57510A}"/>
              </a:ext>
            </a:extLst>
          </p:cNvPr>
          <p:cNvSpPr/>
          <p:nvPr/>
        </p:nvSpPr>
        <p:spPr>
          <a:xfrm>
            <a:off x="6785114" y="3429000"/>
            <a:ext cx="2782956" cy="824948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reflection blurRad="6350" stA="52000" endA="300" endPos="35000" dir="5400000" sy="-100000" algn="bl" rotWithShape="0"/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0475167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150</Words>
  <Application>Microsoft Office PowerPoint</Application>
  <PresentationFormat>Widescreen</PresentationFormat>
  <Paragraphs>24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Franklin Gothic Book</vt:lpstr>
      <vt:lpstr>Wingdings</vt:lpstr>
      <vt:lpstr>Crop</vt:lpstr>
      <vt:lpstr>Dr  House</vt:lpstr>
      <vt:lpstr>“It's a basic truth of the human condition that   everybody lies.   The only variable is about what.”</vt:lpstr>
      <vt:lpstr>Dr. House MD  The  Genius Doctor</vt:lpstr>
      <vt:lpstr>Diagnostics Team Of House MD</vt:lpstr>
      <vt:lpstr>BEING AN EXTRODINARY DOCTOR</vt:lpstr>
      <vt:lpstr> WHAT WE CAN LEARN FROM HIM?  </vt:lpstr>
      <vt:lpstr>KNOWLEDGE BASE</vt:lpstr>
      <vt:lpstr>2. REASONING BACKWARDS</vt:lpstr>
      <vt:lpstr>EXAMPLE FOR REASONING BACKWARD </vt:lpstr>
      <vt:lpstr>PowerPoint Presentation</vt:lpstr>
      <vt:lpstr>3.KEEPING AN OPEN MIND</vt:lpstr>
      <vt:lpstr>4. SPEAK YOUR MIND</vt:lpstr>
      <vt:lpstr>5. LEARN FROM YOUR MISTAKES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Dr  House</dc:title>
  <dc:creator>PS/2014/154</dc:creator>
  <cp:lastModifiedBy>PS/2014/154</cp:lastModifiedBy>
  <cp:revision>1</cp:revision>
  <dcterms:created xsi:type="dcterms:W3CDTF">2020-02-25T00:50:58Z</dcterms:created>
  <dcterms:modified xsi:type="dcterms:W3CDTF">2020-02-25T00:52:16Z</dcterms:modified>
</cp:coreProperties>
</file>